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comments/comment1.xml" ContentType="application/vnd.openxmlformats-officedocument.presentationml.comment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</p:sldIdLst>
  <p:sldSz cx="14630400" cy="8229600"/>
  <p:notesSz cx="8229600" cy="14630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om" initials="D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73" d="100"/>
          <a:sy n="73" d="100"/>
        </p:scale>
        <p:origin x="485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commentAuthors" Target="commentAuthors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5-03-25T20:22:12.088" idx="1">
    <p:pos x="10" y="10"/>
    <p:text/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10160"/>
            <a:ext cx="14630400" cy="8239760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08481" y="2885441"/>
            <a:ext cx="9320323" cy="1975562"/>
          </a:xfrm>
        </p:spPr>
        <p:txBody>
          <a:bodyPr anchor="b">
            <a:noAutofit/>
          </a:bodyPr>
          <a:lstStyle>
            <a:lvl1pPr algn="r">
              <a:defRPr sz="648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08481" y="4861000"/>
            <a:ext cx="9320323" cy="131627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548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972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45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94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91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40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89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2" y="731520"/>
            <a:ext cx="10316002" cy="4084320"/>
          </a:xfrm>
        </p:spPr>
        <p:txBody>
          <a:bodyPr anchor="ctr">
            <a:normAutofit/>
          </a:bodyPr>
          <a:lstStyle>
            <a:lvl1pPr algn="l">
              <a:defRPr sz="528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802" y="5364480"/>
            <a:ext cx="10316002" cy="1885154"/>
          </a:xfrm>
        </p:spPr>
        <p:txBody>
          <a:bodyPr anchor="ctr">
            <a:normAutofit/>
          </a:bodyPr>
          <a:lstStyle>
            <a:lvl1pPr marL="0" indent="0" algn="l">
              <a:buNone/>
              <a:defRPr sz="216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54864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7601" y="731520"/>
            <a:ext cx="9712961" cy="3627120"/>
          </a:xfrm>
        </p:spPr>
        <p:txBody>
          <a:bodyPr anchor="ctr">
            <a:normAutofit/>
          </a:bodyPr>
          <a:lstStyle>
            <a:lvl1pPr algn="l">
              <a:defRPr sz="528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39367" y="4358640"/>
            <a:ext cx="8669429" cy="4572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92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548640" indent="0">
              <a:buFontTx/>
              <a:buNone/>
              <a:defRPr/>
            </a:lvl2pPr>
            <a:lvl3pPr marL="1097280" indent="0">
              <a:buFontTx/>
              <a:buNone/>
              <a:defRPr/>
            </a:lvl3pPr>
            <a:lvl4pPr marL="1645920" indent="0">
              <a:buFontTx/>
              <a:buNone/>
              <a:defRPr/>
            </a:lvl4pPr>
            <a:lvl5pPr marL="219456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802" y="5364480"/>
            <a:ext cx="10316002" cy="1885154"/>
          </a:xfrm>
        </p:spPr>
        <p:txBody>
          <a:bodyPr anchor="ctr">
            <a:normAutofit/>
          </a:bodyPr>
          <a:lstStyle>
            <a:lvl1pPr marL="0" indent="0" algn="l">
              <a:buNone/>
              <a:defRPr sz="216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54864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650244" y="948454"/>
            <a:ext cx="731520" cy="701731"/>
          </a:xfrm>
          <a:prstGeom prst="rect">
            <a:avLst/>
          </a:prstGeom>
        </p:spPr>
        <p:txBody>
          <a:bodyPr vert="horz" lIns="109728" tIns="54864" rIns="109728" bIns="54864" rtlCol="0" anchor="ctr">
            <a:noAutofit/>
          </a:bodyPr>
          <a:lstStyle/>
          <a:p>
            <a:pPr lvl="0"/>
            <a:r>
              <a:rPr lang="en-US" sz="96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“</a:t>
            </a:r>
            <a:endParaRPr lang="en-US" sz="96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 panose="020B0604020202020204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671613" y="3463867"/>
            <a:ext cx="731520" cy="701731"/>
          </a:xfrm>
          <a:prstGeom prst="rect">
            <a:avLst/>
          </a:prstGeom>
        </p:spPr>
        <p:txBody>
          <a:bodyPr vert="horz" lIns="109728" tIns="54864" rIns="109728" bIns="54864" rtlCol="0" anchor="ctr">
            <a:noAutofit/>
          </a:bodyPr>
          <a:lstStyle/>
          <a:p>
            <a:pPr lvl="0"/>
            <a:r>
              <a:rPr lang="en-US" sz="96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”</a:t>
            </a:r>
            <a:endParaRPr lang="en-US" sz="96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 panose="020B0604020202020204"/>
            </a:endParaRPr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2" y="2318386"/>
            <a:ext cx="10316002" cy="3114552"/>
          </a:xfrm>
        </p:spPr>
        <p:txBody>
          <a:bodyPr anchor="b">
            <a:normAutofit/>
          </a:bodyPr>
          <a:lstStyle>
            <a:lvl1pPr algn="l">
              <a:defRPr sz="528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802" y="5432938"/>
            <a:ext cx="10316002" cy="1816697"/>
          </a:xfrm>
        </p:spPr>
        <p:txBody>
          <a:bodyPr anchor="t">
            <a:normAutofit/>
          </a:bodyPr>
          <a:lstStyle>
            <a:lvl1pPr marL="0" indent="0" algn="l">
              <a:buNone/>
              <a:defRPr sz="216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54864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7601" y="731520"/>
            <a:ext cx="9712961" cy="3627120"/>
          </a:xfrm>
        </p:spPr>
        <p:txBody>
          <a:bodyPr anchor="ctr">
            <a:normAutofit/>
          </a:bodyPr>
          <a:lstStyle>
            <a:lvl1pPr algn="l">
              <a:defRPr sz="528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812799" y="4815840"/>
            <a:ext cx="10316003" cy="61709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88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548640" indent="0">
              <a:buFontTx/>
              <a:buNone/>
              <a:defRPr/>
            </a:lvl2pPr>
            <a:lvl3pPr marL="1097280" indent="0">
              <a:buFontTx/>
              <a:buNone/>
              <a:defRPr/>
            </a:lvl3pPr>
            <a:lvl4pPr marL="1645920" indent="0">
              <a:buFontTx/>
              <a:buNone/>
              <a:defRPr/>
            </a:lvl4pPr>
            <a:lvl5pPr marL="219456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802" y="5432938"/>
            <a:ext cx="10316002" cy="1816697"/>
          </a:xfrm>
        </p:spPr>
        <p:txBody>
          <a:bodyPr anchor="t">
            <a:normAutofit/>
          </a:bodyPr>
          <a:lstStyle>
            <a:lvl1pPr marL="0" indent="0" algn="l">
              <a:buNone/>
              <a:defRPr sz="216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54864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650244" y="948454"/>
            <a:ext cx="731520" cy="701731"/>
          </a:xfrm>
          <a:prstGeom prst="rect">
            <a:avLst/>
          </a:prstGeom>
        </p:spPr>
        <p:txBody>
          <a:bodyPr vert="horz" lIns="109728" tIns="54864" rIns="109728" bIns="54864" rtlCol="0" anchor="ctr">
            <a:noAutofit/>
          </a:bodyPr>
          <a:lstStyle/>
          <a:p>
            <a:pPr lvl="0"/>
            <a:r>
              <a:rPr lang="en-US" sz="96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“</a:t>
            </a:r>
            <a:endParaRPr lang="en-US" sz="96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 panose="020B0604020202020204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671613" y="3463867"/>
            <a:ext cx="731520" cy="701731"/>
          </a:xfrm>
          <a:prstGeom prst="rect">
            <a:avLst/>
          </a:prstGeom>
        </p:spPr>
        <p:txBody>
          <a:bodyPr vert="horz" lIns="109728" tIns="54864" rIns="109728" bIns="54864" rtlCol="0" anchor="ctr">
            <a:noAutofit/>
          </a:bodyPr>
          <a:lstStyle/>
          <a:p>
            <a:pPr lvl="0"/>
            <a:r>
              <a:rPr lang="en-US" sz="96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”</a:t>
            </a:r>
            <a:endParaRPr lang="en-US" sz="96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 panose="020B0604020202020204"/>
            </a:endParaRPr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59" y="731520"/>
            <a:ext cx="10305844" cy="3627120"/>
          </a:xfrm>
        </p:spPr>
        <p:txBody>
          <a:bodyPr anchor="ctr">
            <a:normAutofit/>
          </a:bodyPr>
          <a:lstStyle>
            <a:lvl1pPr algn="l">
              <a:defRPr sz="528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812799" y="4815840"/>
            <a:ext cx="10316003" cy="61709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880">
                <a:solidFill>
                  <a:schemeClr val="accent1"/>
                </a:solidFill>
              </a:defRPr>
            </a:lvl1pPr>
            <a:lvl2pPr marL="548640" indent="0">
              <a:buFontTx/>
              <a:buNone/>
              <a:defRPr/>
            </a:lvl2pPr>
            <a:lvl3pPr marL="1097280" indent="0">
              <a:buFontTx/>
              <a:buNone/>
              <a:defRPr/>
            </a:lvl3pPr>
            <a:lvl4pPr marL="1645920" indent="0">
              <a:buFontTx/>
              <a:buNone/>
              <a:defRPr/>
            </a:lvl4pPr>
            <a:lvl5pPr marL="219456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802" y="5432938"/>
            <a:ext cx="10316002" cy="1816697"/>
          </a:xfrm>
        </p:spPr>
        <p:txBody>
          <a:bodyPr anchor="t">
            <a:normAutofit/>
          </a:bodyPr>
          <a:lstStyle>
            <a:lvl1pPr marL="0" indent="0" algn="l">
              <a:buNone/>
              <a:defRPr sz="216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54864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61208" y="731520"/>
            <a:ext cx="1565692" cy="630174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2802" y="731520"/>
            <a:ext cx="8472180" cy="630174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2" y="3241041"/>
            <a:ext cx="10316002" cy="2191897"/>
          </a:xfrm>
        </p:spPr>
        <p:txBody>
          <a:bodyPr anchor="b"/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802" y="5432938"/>
            <a:ext cx="10316002" cy="1032480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54864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2801" y="2592707"/>
            <a:ext cx="5020842" cy="465692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07964" y="2592707"/>
            <a:ext cx="5020841" cy="465692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894" y="2593180"/>
            <a:ext cx="5022748" cy="691514"/>
          </a:xfrm>
        </p:spPr>
        <p:txBody>
          <a:bodyPr anchor="b">
            <a:noAutofit/>
          </a:bodyPr>
          <a:lstStyle>
            <a:lvl1pPr marL="0" indent="0">
              <a:buNone/>
              <a:defRPr sz="2880" b="0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0894" y="3284695"/>
            <a:ext cx="5022748" cy="396494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06059" y="2593180"/>
            <a:ext cx="5022742" cy="691514"/>
          </a:xfrm>
        </p:spPr>
        <p:txBody>
          <a:bodyPr anchor="b">
            <a:noAutofit/>
          </a:bodyPr>
          <a:lstStyle>
            <a:lvl1pPr marL="0" indent="0">
              <a:buNone/>
              <a:defRPr sz="2880" b="0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06062" y="3284695"/>
            <a:ext cx="5022740" cy="396494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1" y="731520"/>
            <a:ext cx="10316002" cy="158496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1" y="1798325"/>
            <a:ext cx="4625434" cy="1534159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2554" y="617910"/>
            <a:ext cx="5416249" cy="66317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801" y="3332483"/>
            <a:ext cx="4625434" cy="3101339"/>
          </a:xfrm>
        </p:spPr>
        <p:txBody>
          <a:bodyPr>
            <a:normAutofit/>
          </a:bodyPr>
          <a:lstStyle>
            <a:lvl1pPr marL="0" indent="0">
              <a:buNone/>
              <a:defRPr sz="1680"/>
            </a:lvl1pPr>
            <a:lvl2pPr marL="548640" indent="0">
              <a:buNone/>
              <a:defRPr sz="1680"/>
            </a:lvl2pPr>
            <a:lvl3pPr marL="1096645" indent="0">
              <a:buNone/>
              <a:defRPr sz="1440"/>
            </a:lvl3pPr>
            <a:lvl4pPr marL="1645285" indent="0">
              <a:buNone/>
              <a:defRPr sz="1200"/>
            </a:lvl4pPr>
            <a:lvl5pPr marL="2193925" indent="0">
              <a:buNone/>
              <a:defRPr sz="1200"/>
            </a:lvl5pPr>
            <a:lvl6pPr marL="2742565" indent="0">
              <a:buNone/>
              <a:defRPr sz="1200"/>
            </a:lvl6pPr>
            <a:lvl7pPr marL="3290570" indent="0">
              <a:buNone/>
              <a:defRPr sz="1200"/>
            </a:lvl7pPr>
            <a:lvl8pPr marL="3839210" indent="0">
              <a:buNone/>
              <a:defRPr sz="1200"/>
            </a:lvl8pPr>
            <a:lvl9pPr marL="4387850" indent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2" y="5760720"/>
            <a:ext cx="10316000" cy="680086"/>
          </a:xfrm>
        </p:spPr>
        <p:txBody>
          <a:bodyPr anchor="b">
            <a:normAutofit/>
          </a:bodyPr>
          <a:lstStyle>
            <a:lvl1pPr algn="l">
              <a:defRPr sz="288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801" y="731520"/>
            <a:ext cx="10316002" cy="4614862"/>
          </a:xfrm>
        </p:spPr>
        <p:txBody>
          <a:bodyPr anchor="t">
            <a:normAutofit/>
          </a:bodyPr>
          <a:lstStyle>
            <a:lvl1pPr marL="0" indent="0" algn="ctr">
              <a:buNone/>
              <a:defRPr sz="1920"/>
            </a:lvl1pPr>
            <a:lvl2pPr marL="548640" indent="0">
              <a:buNone/>
              <a:defRPr sz="1920"/>
            </a:lvl2pPr>
            <a:lvl3pPr marL="1097280" indent="0">
              <a:buNone/>
              <a:defRPr sz="1920"/>
            </a:lvl3pPr>
            <a:lvl4pPr marL="1645920" indent="0">
              <a:buNone/>
              <a:defRPr sz="1920"/>
            </a:lvl4pPr>
            <a:lvl5pPr marL="2194560" indent="0">
              <a:buNone/>
              <a:defRPr sz="1920"/>
            </a:lvl5pPr>
            <a:lvl6pPr marL="2743200" indent="0">
              <a:buNone/>
              <a:defRPr sz="1920"/>
            </a:lvl6pPr>
            <a:lvl7pPr marL="3291840" indent="0">
              <a:buNone/>
              <a:defRPr sz="1920"/>
            </a:lvl7pPr>
            <a:lvl8pPr marL="3840480" indent="0">
              <a:buNone/>
              <a:defRPr sz="1920"/>
            </a:lvl8pPr>
            <a:lvl9pPr marL="4389120" indent="0">
              <a:buNone/>
              <a:defRPr sz="192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802" y="6440806"/>
            <a:ext cx="10316000" cy="808829"/>
          </a:xfrm>
        </p:spPr>
        <p:txBody>
          <a:bodyPr>
            <a:normAutofit/>
          </a:bodyPr>
          <a:lstStyle>
            <a:lvl1pPr marL="0" indent="0">
              <a:buNone/>
              <a:defRPr sz="1440"/>
            </a:lvl1pPr>
            <a:lvl2pPr marL="548640" indent="0">
              <a:buNone/>
              <a:defRPr sz="1440"/>
            </a:lvl2pPr>
            <a:lvl3pPr marL="1097280" indent="0">
              <a:buNone/>
              <a:defRPr sz="1200"/>
            </a:lvl3pPr>
            <a:lvl4pPr marL="1645920" indent="0">
              <a:buNone/>
              <a:defRPr sz="1080"/>
            </a:lvl4pPr>
            <a:lvl5pPr marL="2194560" indent="0">
              <a:buNone/>
              <a:defRPr sz="1080"/>
            </a:lvl5pPr>
            <a:lvl6pPr marL="2743200" indent="0">
              <a:buNone/>
              <a:defRPr sz="1080"/>
            </a:lvl6pPr>
            <a:lvl7pPr marL="3291840" indent="0">
              <a:buNone/>
              <a:defRPr sz="1080"/>
            </a:lvl7pPr>
            <a:lvl8pPr marL="3840480" indent="0">
              <a:buNone/>
              <a:defRPr sz="1080"/>
            </a:lvl8pPr>
            <a:lvl9pPr marL="4389120" indent="0">
              <a:buNone/>
              <a:defRPr sz="108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7" Type="http://schemas.openxmlformats.org/officeDocument/2006/relationships/theme" Target="../theme/theme1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71000">
              <a:schemeClr val="accent1">
                <a:lumMod val="45000"/>
                <a:lumOff val="55000"/>
              </a:schemeClr>
            </a:gs>
            <a:gs pos="82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10160"/>
            <a:ext cx="14630400" cy="8239760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2801" y="731520"/>
            <a:ext cx="10316002" cy="158496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801" y="2592707"/>
            <a:ext cx="10316002" cy="46569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46160" y="7249635"/>
            <a:ext cx="1094327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12801" y="7249635"/>
            <a:ext cx="7557134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08796" y="7249635"/>
            <a:ext cx="820007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8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</p:sldLayoutIdLst>
  <p:transition spd="slow">
    <p:push dir="u"/>
  </p:transition>
  <p:hf sldNum="0" hdr="0" ftr="0" dt="0"/>
  <p:txStyles>
    <p:titleStyle>
      <a:lvl1pPr algn="l" defTabSz="548640" rtl="0" eaLnBrk="1" latinLnBrk="0" hangingPunct="1">
        <a:spcBef>
          <a:spcPct val="0"/>
        </a:spcBef>
        <a:buNone/>
        <a:defRPr sz="432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411480" indent="-411480" algn="l" defTabSz="548640" rtl="0" eaLnBrk="1" latinLnBrk="0" hangingPunct="1">
        <a:spcBef>
          <a:spcPts val="12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216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891540" indent="-342900" algn="l" defTabSz="548640" rtl="0" eaLnBrk="1" latinLnBrk="0" hangingPunct="1">
        <a:spcBef>
          <a:spcPts val="12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92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371600" indent="-274320" algn="l" defTabSz="548640" rtl="0" eaLnBrk="1" latinLnBrk="0" hangingPunct="1">
        <a:spcBef>
          <a:spcPts val="12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68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920240" indent="-274320" algn="l" defTabSz="548640" rtl="0" eaLnBrk="1" latinLnBrk="0" hangingPunct="1">
        <a:spcBef>
          <a:spcPts val="12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44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468880" indent="-274320" algn="l" defTabSz="548640" rtl="0" eaLnBrk="1" latinLnBrk="0" hangingPunct="1">
        <a:spcBef>
          <a:spcPts val="12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44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3017520" indent="-274320" algn="l" defTabSz="548640" rtl="0" eaLnBrk="1" latinLnBrk="0" hangingPunct="1">
        <a:spcBef>
          <a:spcPts val="12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44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3566160" indent="-274320" algn="l" defTabSz="548640" rtl="0" eaLnBrk="1" latinLnBrk="0" hangingPunct="1">
        <a:spcBef>
          <a:spcPts val="12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44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4114800" indent="-274320" algn="l" defTabSz="548640" rtl="0" eaLnBrk="1" latinLnBrk="0" hangingPunct="1">
        <a:spcBef>
          <a:spcPts val="12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44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4663440" indent="-274320" algn="l" defTabSz="548640" rtl="0" eaLnBrk="1" latinLnBrk="0" hangingPunct="1">
        <a:spcBef>
          <a:spcPts val="12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44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4864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54864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54864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54864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54864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54864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54864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54864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54864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324124" y="1983700"/>
            <a:ext cx="7468553" cy="3520083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kern="0" spc="-89" dirty="0">
                <a:solidFill>
                  <a:srgbClr val="000000"/>
                </a:solidFill>
                <a:latin typeface="Times New Roman" panose="02020603050405020304" pitchFamily="18" charset="0"/>
                <a:ea typeface="Source Serif Pro Semi Bold" pitchFamily="34" charset="-122"/>
                <a:cs typeface="Times New Roman" panose="02020603050405020304" pitchFamily="18" charset="0"/>
              </a:rPr>
              <a:t>Модульные методы обучения для развития творческого и исследовательского мышления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1"/>
          <p:cNvSpPr/>
          <p:nvPr/>
        </p:nvSpPr>
        <p:spPr>
          <a:xfrm>
            <a:off x="6324124" y="6608714"/>
            <a:ext cx="7468553" cy="3830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400" kern="0" spc="-38" dirty="0" err="1" smtClean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учитель</a:t>
            </a:r>
            <a:r>
              <a:rPr lang="en-US" sz="2400" kern="0" spc="-38" dirty="0" smtClean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 </a:t>
            </a:r>
            <a:r>
              <a:rPr lang="en-US" sz="2400" kern="0" spc="-38" dirty="0" err="1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начальных</a:t>
            </a:r>
            <a:r>
              <a:rPr lang="en-US" sz="2400" kern="0" spc="-38" dirty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 </a:t>
            </a:r>
            <a:r>
              <a:rPr lang="en-US" sz="2400" kern="0" spc="-38" dirty="0" err="1" smtClean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классов</a:t>
            </a:r>
            <a:r>
              <a:rPr lang="ru-RU" sz="2400" kern="0" spc="-38" dirty="0" smtClean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 </a:t>
            </a:r>
            <a:r>
              <a:rPr lang="ru-RU" sz="2400" kern="0" spc="-38" dirty="0" err="1" smtClean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Сабитова</a:t>
            </a:r>
            <a:r>
              <a:rPr lang="ru-RU" sz="2400" kern="0" spc="-38" dirty="0" smtClean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 Роза </a:t>
            </a:r>
            <a:r>
              <a:rPr lang="ru-RU" sz="2400" kern="0" spc="-38" dirty="0" err="1" smtClean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Шакировна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6324124" y="3762732"/>
            <a:ext cx="5764054" cy="7040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kern="0" spc="-89" dirty="0">
                <a:solidFill>
                  <a:srgbClr val="000000"/>
                </a:solidFill>
                <a:latin typeface="Times New Roman" panose="02020603050405020304" pitchFamily="18" charset="0"/>
                <a:ea typeface="Source Serif Pro Semi Bold" pitchFamily="34" charset="-122"/>
                <a:cs typeface="Times New Roman" panose="02020603050405020304" pitchFamily="18" charset="0"/>
              </a:rPr>
              <a:t>Спасибо за внимание!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803228" cy="822960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752713" y="592336"/>
            <a:ext cx="7638574" cy="126492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4950"/>
              </a:lnSpc>
              <a:buNone/>
            </a:pPr>
            <a:r>
              <a:rPr lang="en-US" sz="4400" kern="0" spc="-80" dirty="0">
                <a:solidFill>
                  <a:srgbClr val="000000"/>
                </a:solidFill>
                <a:latin typeface="Times New Roman" panose="02020603050405020304" pitchFamily="18" charset="0"/>
                <a:ea typeface="Source Serif Pro Semi Bold" pitchFamily="34" charset="-122"/>
                <a:cs typeface="Times New Roman" panose="02020603050405020304" pitchFamily="18" charset="0"/>
              </a:rPr>
              <a:t>Принципы модульного обучения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2"/>
          <p:cNvSpPr/>
          <p:nvPr/>
        </p:nvSpPr>
        <p:spPr>
          <a:xfrm>
            <a:off x="1451608" y="2744734"/>
            <a:ext cx="2530197" cy="31623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3600" kern="0" spc="-40" dirty="0">
                <a:solidFill>
                  <a:srgbClr val="272525"/>
                </a:solidFill>
                <a:latin typeface="Times New Roman" panose="02020603050405020304" pitchFamily="18" charset="0"/>
                <a:ea typeface="Source Serif Pro Semi Bold" pitchFamily="34" charset="-122"/>
                <a:cs typeface="Times New Roman" panose="02020603050405020304" pitchFamily="18" charset="0"/>
              </a:rPr>
              <a:t>Модульность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5"/>
          <p:cNvSpPr/>
          <p:nvPr/>
        </p:nvSpPr>
        <p:spPr>
          <a:xfrm>
            <a:off x="1451610" y="3949877"/>
            <a:ext cx="2530197" cy="31623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3600" kern="0" spc="-40" dirty="0">
                <a:solidFill>
                  <a:srgbClr val="272525"/>
                </a:solidFill>
                <a:latin typeface="Times New Roman" panose="02020603050405020304" pitchFamily="18" charset="0"/>
                <a:ea typeface="Source Serif Pro Semi Bold" pitchFamily="34" charset="-122"/>
                <a:cs typeface="Times New Roman" panose="02020603050405020304" pitchFamily="18" charset="0"/>
              </a:rPr>
              <a:t>Динамичность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 8"/>
          <p:cNvSpPr/>
          <p:nvPr/>
        </p:nvSpPr>
        <p:spPr>
          <a:xfrm>
            <a:off x="1451609" y="5043286"/>
            <a:ext cx="2530197" cy="31623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3600" kern="0" spc="-40" dirty="0">
                <a:solidFill>
                  <a:srgbClr val="272525"/>
                </a:solidFill>
                <a:latin typeface="Times New Roman" panose="02020603050405020304" pitchFamily="18" charset="0"/>
                <a:ea typeface="Source Serif Pro Semi Bold" pitchFamily="34" charset="-122"/>
                <a:cs typeface="Times New Roman" panose="02020603050405020304" pitchFamily="18" charset="0"/>
              </a:rPr>
              <a:t>Гибкость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 11"/>
          <p:cNvSpPr/>
          <p:nvPr/>
        </p:nvSpPr>
        <p:spPr>
          <a:xfrm>
            <a:off x="1451609" y="6138131"/>
            <a:ext cx="2946678" cy="31623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3600" kern="0" spc="-40" dirty="0">
                <a:solidFill>
                  <a:srgbClr val="272525"/>
                </a:solidFill>
                <a:latin typeface="Times New Roman" panose="02020603050405020304" pitchFamily="18" charset="0"/>
                <a:ea typeface="Source Serif Pro Semi Bold" pitchFamily="34" charset="-122"/>
                <a:cs typeface="Times New Roman" panose="02020603050405020304" pitchFamily="18" charset="0"/>
              </a:rPr>
              <a:t>Осознанная перспектива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Минус 18"/>
          <p:cNvSpPr/>
          <p:nvPr/>
        </p:nvSpPr>
        <p:spPr>
          <a:xfrm>
            <a:off x="752713" y="2706030"/>
            <a:ext cx="603121" cy="354934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Минус 19"/>
          <p:cNvSpPr/>
          <p:nvPr/>
        </p:nvSpPr>
        <p:spPr>
          <a:xfrm>
            <a:off x="752708" y="3911173"/>
            <a:ext cx="603121" cy="354934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Минус 20"/>
          <p:cNvSpPr/>
          <p:nvPr/>
        </p:nvSpPr>
        <p:spPr>
          <a:xfrm>
            <a:off x="752712" y="5004582"/>
            <a:ext cx="603121" cy="354934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Минус 21"/>
          <p:cNvSpPr/>
          <p:nvPr/>
        </p:nvSpPr>
        <p:spPr>
          <a:xfrm>
            <a:off x="752709" y="6099427"/>
            <a:ext cx="603121" cy="354934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05377" y="430374"/>
            <a:ext cx="8059460" cy="7040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kern="0" spc="-89" dirty="0">
                <a:solidFill>
                  <a:srgbClr val="000000"/>
                </a:solidFill>
                <a:latin typeface="Times New Roman" panose="02020603050405020304" pitchFamily="18" charset="0"/>
                <a:ea typeface="Source Serif Pro Semi Bold" pitchFamily="34" charset="-122"/>
                <a:cs typeface="Times New Roman" panose="02020603050405020304" pitchFamily="18" charset="0"/>
              </a:rPr>
              <a:t>Отличия модульного обучения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705376" y="1792837"/>
            <a:ext cx="7283591" cy="1149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400" kern="0" spc="-38" dirty="0" err="1" smtClean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Содержание</a:t>
            </a:r>
            <a:r>
              <a:rPr lang="en-US" sz="2400" kern="0" spc="-38" dirty="0" smtClean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 </a:t>
            </a:r>
            <a:r>
              <a:rPr lang="en-US" sz="2400" kern="0" spc="-38" dirty="0" err="1" smtClean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обучения</a:t>
            </a:r>
            <a:r>
              <a:rPr lang="en-US" sz="2400" kern="0" spc="-38" dirty="0" smtClean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 </a:t>
            </a:r>
            <a:r>
              <a:rPr lang="en-US" sz="2400" kern="0" spc="-38" dirty="0" err="1" smtClean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представлено</a:t>
            </a:r>
            <a:r>
              <a:rPr lang="en-US" sz="2400" kern="0" spc="-38" dirty="0" smtClean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 в </a:t>
            </a:r>
            <a:r>
              <a:rPr lang="en-US" sz="2400" kern="0" spc="-38" dirty="0" err="1" smtClean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законченных</a:t>
            </a:r>
            <a:r>
              <a:rPr lang="en-US" sz="2400" kern="0" spc="-38" dirty="0" smtClean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 </a:t>
            </a:r>
            <a:r>
              <a:rPr lang="en-US" sz="2400" kern="0" spc="-38" dirty="0" err="1" smtClean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самостоятельных</a:t>
            </a:r>
            <a:r>
              <a:rPr lang="en-US" sz="2400" kern="0" spc="-38" dirty="0" smtClean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 </a:t>
            </a:r>
            <a:r>
              <a:rPr lang="en-US" sz="2400" kern="0" spc="-38" dirty="0" err="1" smtClean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информационных</a:t>
            </a:r>
            <a:r>
              <a:rPr lang="en-US" sz="2400" kern="0" spc="-38" dirty="0" smtClean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 </a:t>
            </a:r>
            <a:r>
              <a:rPr lang="en-US" sz="2400" kern="0" spc="-38" dirty="0" err="1" smtClean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блоках</a:t>
            </a:r>
            <a:r>
              <a:rPr lang="en-US" sz="2400" kern="0" spc="-38" dirty="0" smtClean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4"/>
          <p:cNvSpPr/>
          <p:nvPr/>
        </p:nvSpPr>
        <p:spPr>
          <a:xfrm>
            <a:off x="705376" y="3036786"/>
            <a:ext cx="8655192" cy="1532096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400" kern="0" spc="-38" dirty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Общение между учителем и учащимися проходит как индивидуально, так и посредством модулей.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6"/>
          <p:cNvSpPr/>
          <p:nvPr/>
        </p:nvSpPr>
        <p:spPr>
          <a:xfrm>
            <a:off x="705377" y="4187120"/>
            <a:ext cx="8789319" cy="191512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ts val="3000"/>
              </a:lnSpc>
            </a:pPr>
            <a:r>
              <a:rPr lang="ru-RU" sz="2400" dirty="0" smtClean="0">
                <a:solidFill>
                  <a:srgbClr val="333333"/>
                </a:solidFill>
                <a:latin typeface="Times New Roman" panose="02020603050405020304" pitchFamily="18" charset="0"/>
                <a:ea typeface="Helvetica" panose="020B0604020202020204" pitchFamily="34" charset="0"/>
                <a:cs typeface="Times New Roman" panose="02020603050405020304" pitchFamily="18" charset="0"/>
              </a:rPr>
              <a:t>Каждый 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ea typeface="Helvetica" panose="020B0604020202020204" pitchFamily="34" charset="0"/>
                <a:cs typeface="Times New Roman" panose="02020603050405020304" pitchFamily="18" charset="0"/>
              </a:rPr>
              <a:t>ученик работает большую часть времени самостоятельно, учится целеполаганию, планированию, организации, контролю и оценке своей деятельности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5377" y="5719216"/>
            <a:ext cx="87893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ea typeface="Helvetica" panose="020B0604020202020204" pitchFamily="34" charset="0"/>
              </a:rPr>
              <a:t>Наличие модулей с печатной основой позволяет учителю индивидуализировать работу путем консультирования каждого из учащихся.</a:t>
            </a:r>
            <a:endParaRPr lang="ru-RU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837724" y="924878"/>
            <a:ext cx="7468553" cy="1408033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kern="0" spc="-89" dirty="0">
                <a:solidFill>
                  <a:srgbClr val="000000"/>
                </a:solidFill>
                <a:latin typeface="Times New Roman" panose="02020603050405020304" pitchFamily="18" charset="0"/>
                <a:ea typeface="Source Serif Pro Semi Bold" pitchFamily="34" charset="-122"/>
                <a:cs typeface="Times New Roman" panose="02020603050405020304" pitchFamily="18" charset="0"/>
              </a:rPr>
              <a:t>Структура модульного урока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1"/>
          <p:cNvSpPr/>
          <p:nvPr/>
        </p:nvSpPr>
        <p:spPr>
          <a:xfrm>
            <a:off x="2393513" y="3074789"/>
            <a:ext cx="2882979" cy="3519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600" kern="0" spc="-44" dirty="0">
                <a:solidFill>
                  <a:srgbClr val="272525"/>
                </a:solidFill>
                <a:latin typeface="Times New Roman" panose="02020603050405020304" pitchFamily="18" charset="0"/>
                <a:ea typeface="Source Serif Pro Semi Bold" pitchFamily="34" charset="-122"/>
                <a:cs typeface="Times New Roman" panose="02020603050405020304" pitchFamily="18" charset="0"/>
              </a:rPr>
              <a:t>Мотивационный этап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3"/>
          <p:cNvSpPr/>
          <p:nvPr/>
        </p:nvSpPr>
        <p:spPr>
          <a:xfrm>
            <a:off x="2393513" y="4367451"/>
            <a:ext cx="4023241" cy="3519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600" kern="0" spc="-44" dirty="0">
                <a:solidFill>
                  <a:srgbClr val="272525"/>
                </a:solidFill>
                <a:latin typeface="Times New Roman" panose="02020603050405020304" pitchFamily="18" charset="0"/>
                <a:ea typeface="Source Serif Pro Semi Bold" pitchFamily="34" charset="-122"/>
                <a:cs typeface="Times New Roman" panose="02020603050405020304" pitchFamily="18" charset="0"/>
              </a:rPr>
              <a:t>Работа с модульными блоками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 5"/>
          <p:cNvSpPr/>
          <p:nvPr/>
        </p:nvSpPr>
        <p:spPr>
          <a:xfrm>
            <a:off x="2393513" y="5656148"/>
            <a:ext cx="2816185" cy="3519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600" kern="0" spc="-44" dirty="0">
                <a:solidFill>
                  <a:srgbClr val="272525"/>
                </a:solidFill>
                <a:latin typeface="Times New Roman" panose="02020603050405020304" pitchFamily="18" charset="0"/>
                <a:ea typeface="Source Serif Pro Semi Bold" pitchFamily="34" charset="-122"/>
                <a:cs typeface="Times New Roman" panose="02020603050405020304" pitchFamily="18" charset="0"/>
              </a:rPr>
              <a:t>Рефлексия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79113" y="2827562"/>
            <a:ext cx="91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79113" y="4134659"/>
            <a:ext cx="91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79113" y="5318611"/>
            <a:ext cx="91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1"/>
          <p:cNvSpPr/>
          <p:nvPr/>
        </p:nvSpPr>
        <p:spPr>
          <a:xfrm>
            <a:off x="837724" y="4454723"/>
            <a:ext cx="7468553" cy="3830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endParaRPr lang="en-US" sz="1850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225842" y="878307"/>
          <a:ext cx="7503610" cy="6544892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743780"/>
                <a:gridCol w="3028628"/>
                <a:gridCol w="2731202"/>
              </a:tblGrid>
              <a:tr h="9312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ru-RU" sz="1800" dirty="0">
                          <a:effectLst/>
                        </a:rPr>
                        <a:t>Номер</a:t>
                      </a:r>
                      <a:endParaRPr lang="ru-RU" sz="18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ru-RU" sz="1800" dirty="0">
                          <a:effectLst/>
                        </a:rPr>
                        <a:t>учебного</a:t>
                      </a:r>
                      <a:endParaRPr lang="ru-RU" sz="18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ru-RU" sz="1800" dirty="0">
                          <a:effectLst/>
                        </a:rPr>
                        <a:t>элемента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ru-RU" sz="1800" dirty="0">
                          <a:effectLst/>
                        </a:rPr>
                        <a:t>Учебный материал с указанием заданий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ru-RU" sz="1800">
                          <a:effectLst/>
                        </a:rPr>
                        <a:t>Рекомендации</a:t>
                      </a:r>
                      <a:endParaRPr lang="ru-RU" sz="18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ru-RU" sz="1800">
                          <a:effectLst/>
                        </a:rPr>
                        <a:t>по</a:t>
                      </a:r>
                      <a:endParaRPr lang="ru-RU" sz="18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ru-RU" sz="1800">
                          <a:effectLst/>
                        </a:rPr>
                        <a:t>выполнению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</a:tr>
              <a:tr h="9312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ru-RU" sz="1800">
                          <a:effectLst/>
                        </a:rPr>
                        <a:t>УЭ – О</a:t>
                      </a:r>
                      <a:endParaRPr lang="ru-RU" sz="18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ru-RU" sz="1800">
                          <a:effectLst/>
                        </a:rPr>
                        <a:t>Организационый момент.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ru-RU" sz="1800">
                          <a:effectLst/>
                        </a:rPr>
                        <a:t>Запишите дату и вид работы.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ru-RU" sz="1800">
                          <a:effectLst/>
                        </a:rPr>
                        <a:t>1 мин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</a:tr>
              <a:tr h="42469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ru-RU" sz="1800">
                          <a:effectLst/>
                        </a:rPr>
                        <a:t>УЭ – 1</a:t>
                      </a:r>
                      <a:endParaRPr lang="ru-RU" sz="18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ru-RU" sz="1800">
                          <a:effectLst/>
                        </a:rPr>
                        <a:t>Входной</a:t>
                      </a:r>
                      <a:endParaRPr lang="ru-RU" sz="18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ru-RU" sz="1800">
                          <a:effectLst/>
                        </a:rPr>
                        <a:t>контроль.</a:t>
                      </a:r>
                      <a:endParaRPr lang="ru-RU" sz="18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ru-RU" sz="1800" u="sng">
                          <a:effectLst/>
                        </a:rPr>
                        <a:t>Индивидуальная </a:t>
                      </a:r>
                      <a:endParaRPr lang="ru-RU" sz="18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ru-RU" sz="1800" u="sng">
                          <a:effectLst/>
                        </a:rPr>
                        <a:t>работа.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ru-RU" sz="1800" u="sng" dirty="0">
                          <a:effectLst/>
                        </a:rPr>
                        <a:t>Цель: проверить умение определять вид орфограммы.</a:t>
                      </a:r>
                      <a:endParaRPr lang="ru-RU" sz="18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I уровень. Прочитай слова. Попробуй разделить их на  группы. Запиши в 3 столбика, подчеркни орфограммы.</a:t>
                      </a:r>
                      <a:endParaRPr lang="ru-RU" sz="18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Жжёт, тростник, грустные, мороз, узкая,  искусство.</a:t>
                      </a:r>
                      <a:endParaRPr lang="ru-RU" sz="18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II уровень. Допиши в каждый столбик по два слова.</a:t>
                      </a:r>
                      <a:endParaRPr lang="ru-RU" sz="18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III уровень. Выпиши слово, в котором 3 звука, рядом запиши транскрипцию.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ru-RU" sz="1800" dirty="0">
                          <a:effectLst/>
                        </a:rPr>
                        <a:t>4 мин</a:t>
                      </a:r>
                      <a:endParaRPr lang="ru-RU" sz="18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1. Работай в тетради.</a:t>
                      </a:r>
                      <a:endParaRPr lang="ru-RU" sz="18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2. Закончив, поднимите сигнальные карточки.</a:t>
                      </a:r>
                      <a:endParaRPr lang="ru-RU" sz="18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З. Сравни свою запись с записью на доске.</a:t>
                      </a:r>
                      <a:endParaRPr lang="ru-RU" sz="18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4. Проставь баллы в маршрутный лист.</a:t>
                      </a:r>
                      <a:endParaRPr lang="ru-RU" sz="18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 уровень – 2балла</a:t>
                      </a:r>
                      <a:endParaRPr lang="ru-RU" sz="18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2 уровень – 3 балла</a:t>
                      </a:r>
                      <a:endParaRPr lang="ru-RU" sz="18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3 уровень – 4 балла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1"/>
          <p:cNvSpPr/>
          <p:nvPr/>
        </p:nvSpPr>
        <p:spPr>
          <a:xfrm>
            <a:off x="837724" y="4128611"/>
            <a:ext cx="7468553" cy="3830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endParaRPr lang="en-US" sz="1850" dirty="0"/>
          </a:p>
        </p:txBody>
      </p:sp>
      <p:sp>
        <p:nvSpPr>
          <p:cNvPr id="5" name="Text 2"/>
          <p:cNvSpPr/>
          <p:nvPr/>
        </p:nvSpPr>
        <p:spPr>
          <a:xfrm>
            <a:off x="837724" y="4780836"/>
            <a:ext cx="7468553" cy="3830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endParaRPr lang="en-US" sz="1850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181308" y="3801320"/>
          <a:ext cx="9574924" cy="356125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787462"/>
                <a:gridCol w="4787462"/>
              </a:tblGrid>
              <a:tr h="445157"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МАРШРУТНЫЙ</a:t>
                      </a:r>
                      <a:r>
                        <a:rPr lang="ru-RU" sz="1800" baseline="0" dirty="0" smtClean="0"/>
                        <a:t> ЛИСТ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cPr/>
                </a:tc>
              </a:tr>
              <a:tr h="44515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Номер учебного элемента</a:t>
                      </a:r>
                      <a:endParaRPr lang="ru-RU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Баллы</a:t>
                      </a:r>
                      <a:endParaRPr lang="ru-RU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45157">
                <a:tc>
                  <a:txBody>
                    <a:bodyPr/>
                    <a:lstStyle/>
                    <a:p>
                      <a:r>
                        <a:rPr lang="ru-RU" dirty="0" smtClean="0"/>
                        <a:t>УЭ-1</a:t>
                      </a:r>
                      <a:endParaRPr lang="ru-RU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45157">
                <a:tc>
                  <a:txBody>
                    <a:bodyPr/>
                    <a:lstStyle/>
                    <a:p>
                      <a:r>
                        <a:rPr lang="ru-RU" dirty="0" smtClean="0"/>
                        <a:t>УЭ-2</a:t>
                      </a:r>
                      <a:endParaRPr lang="ru-RU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45157">
                <a:tc>
                  <a:txBody>
                    <a:bodyPr/>
                    <a:lstStyle/>
                    <a:p>
                      <a:r>
                        <a:rPr lang="ru-RU" dirty="0" smtClean="0"/>
                        <a:t>УЭ-3</a:t>
                      </a:r>
                      <a:endParaRPr lang="ru-RU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45157">
                <a:tc>
                  <a:txBody>
                    <a:bodyPr/>
                    <a:lstStyle/>
                    <a:p>
                      <a:r>
                        <a:rPr lang="ru-RU" dirty="0" smtClean="0"/>
                        <a:t>УЭ-4</a:t>
                      </a:r>
                      <a:endParaRPr lang="ru-RU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45157">
                <a:tc>
                  <a:txBody>
                    <a:bodyPr/>
                    <a:lstStyle/>
                    <a:p>
                      <a:r>
                        <a:rPr lang="ru-RU" dirty="0" smtClean="0"/>
                        <a:t>Итого:</a:t>
                      </a:r>
                      <a:endParaRPr lang="ru-RU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45157">
                <a:tc>
                  <a:txBody>
                    <a:bodyPr/>
                    <a:lstStyle/>
                    <a:p>
                      <a:r>
                        <a:rPr lang="ru-RU" dirty="0" smtClean="0"/>
                        <a:t>Оценка:</a:t>
                      </a:r>
                      <a:endParaRPr lang="ru-RU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914400" y="631465"/>
            <a:ext cx="10520855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Инструкция к уроку.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Внимательно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читай задание.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Выполняя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задание, покажи все свои знания.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Следи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временем, которое предусмотрено на задание.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Каждое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подлежит проверке. Для каждого задания вид проверки указан в левой графе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59051" y="1826508"/>
            <a:ext cx="14528398" cy="17545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000" kern="0" spc="-89" dirty="0">
                <a:solidFill>
                  <a:srgbClr val="000000"/>
                </a:solidFill>
                <a:latin typeface="Times New Roman" panose="02020603050405020304" pitchFamily="18" charset="0"/>
                <a:ea typeface="Source Serif Pro Semi Bold" pitchFamily="34" charset="-122"/>
                <a:cs typeface="Times New Roman" panose="02020603050405020304" pitchFamily="18" charset="0"/>
              </a:rPr>
              <a:t>Приемы модульного обучения </a:t>
            </a:r>
            <a:r>
              <a:rPr lang="en-US" sz="4000" kern="0" spc="-89" dirty="0" err="1">
                <a:solidFill>
                  <a:srgbClr val="000000"/>
                </a:solidFill>
                <a:latin typeface="Times New Roman" panose="02020603050405020304" pitchFamily="18" charset="0"/>
                <a:ea typeface="Source Serif Pro Semi Bold" pitchFamily="34" charset="-122"/>
                <a:cs typeface="Times New Roman" panose="02020603050405020304" pitchFamily="18" charset="0"/>
              </a:rPr>
              <a:t>на</a:t>
            </a:r>
            <a:r>
              <a:rPr lang="en-US" sz="4000" kern="0" spc="-89" dirty="0">
                <a:solidFill>
                  <a:srgbClr val="000000"/>
                </a:solidFill>
                <a:latin typeface="Times New Roman" panose="02020603050405020304" pitchFamily="18" charset="0"/>
                <a:ea typeface="Source Serif Pro Semi Bold" pitchFamily="34" charset="-122"/>
                <a:cs typeface="Times New Roman" panose="02020603050405020304" pitchFamily="18" charset="0"/>
              </a:rPr>
              <a:t> </a:t>
            </a:r>
            <a:r>
              <a:rPr lang="ru-RU" sz="4000" kern="0" spc="-89" dirty="0" smtClean="0">
                <a:solidFill>
                  <a:srgbClr val="000000"/>
                </a:solidFill>
                <a:latin typeface="Times New Roman" panose="02020603050405020304" pitchFamily="18" charset="0"/>
                <a:ea typeface="Source Serif Pro Semi Bold" pitchFamily="34" charset="-122"/>
                <a:cs typeface="Times New Roman" panose="02020603050405020304" pitchFamily="18" charset="0"/>
              </a:rPr>
              <a:t>различных этапах </a:t>
            </a:r>
            <a:r>
              <a:rPr lang="en-US" sz="4000" kern="0" spc="-89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ource Serif Pro Semi Bold" pitchFamily="34" charset="-122"/>
                <a:cs typeface="Times New Roman" panose="02020603050405020304" pitchFamily="18" charset="0"/>
              </a:rPr>
              <a:t>урока</a:t>
            </a:r>
            <a:r>
              <a:rPr lang="en-US" sz="4000" kern="0" spc="-89" dirty="0" smtClean="0">
                <a:solidFill>
                  <a:srgbClr val="000000"/>
                </a:solidFill>
                <a:latin typeface="Times New Roman" panose="02020603050405020304" pitchFamily="18" charset="0"/>
                <a:ea typeface="Source Serif Pro Semi Bold" pitchFamily="34" charset="-122"/>
                <a:cs typeface="Times New Roman" panose="02020603050405020304" pitchFamily="18" charset="0"/>
              </a:rPr>
              <a:t> </a:t>
            </a:r>
            <a:r>
              <a:rPr lang="en-US" sz="4000" kern="0" spc="-89" dirty="0">
                <a:solidFill>
                  <a:srgbClr val="000000"/>
                </a:solidFill>
                <a:latin typeface="Times New Roman" panose="02020603050405020304" pitchFamily="18" charset="0"/>
                <a:ea typeface="Source Serif Pro Semi Bold" pitchFamily="34" charset="-122"/>
                <a:cs typeface="Times New Roman" panose="02020603050405020304" pitchFamily="18" charset="0"/>
              </a:rPr>
              <a:t>чтения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837724" y="3405068"/>
            <a:ext cx="2816185" cy="3519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600" kern="0" spc="-44" dirty="0">
                <a:solidFill>
                  <a:srgbClr val="000000"/>
                </a:solidFill>
                <a:latin typeface="Times New Roman" panose="02020603050405020304" pitchFamily="18" charset="0"/>
                <a:ea typeface="Source Serif Pro Semi Bold" pitchFamily="34" charset="-122"/>
                <a:cs typeface="Times New Roman" panose="02020603050405020304" pitchFamily="18" charset="0"/>
              </a:rPr>
              <a:t>Чтение-спринт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837724" y="3996333"/>
            <a:ext cx="6185535" cy="1532096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400" kern="0" spc="-38" dirty="0" err="1" smtClean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Памятка</a:t>
            </a:r>
            <a:endParaRPr lang="ru-RU" sz="2400" kern="0" spc="-38" dirty="0" smtClean="0">
              <a:solidFill>
                <a:srgbClr val="272525"/>
              </a:solidFill>
              <a:latin typeface="Times New Roman" panose="02020603050405020304" pitchFamily="18" charset="0"/>
              <a:ea typeface="Source Sans Pro" pitchFamily="34" charset="-122"/>
              <a:cs typeface="Times New Roman" panose="02020603050405020304" pitchFamily="18" charset="0"/>
            </a:endParaRPr>
          </a:p>
          <a:p>
            <a:pPr marL="0" indent="0" algn="l">
              <a:lnSpc>
                <a:spcPts val="3000"/>
              </a:lnSpc>
              <a:buNone/>
            </a:pPr>
            <a:r>
              <a:rPr lang="ru-RU" sz="2400" kern="0" spc="-38" dirty="0" smtClean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1.</a:t>
            </a:r>
            <a:r>
              <a:rPr lang="ru-RU" sz="2400" kern="0" spc="-38" dirty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П</a:t>
            </a:r>
            <a:r>
              <a:rPr lang="en-US" sz="2400" kern="0" spc="-38" dirty="0" err="1" smtClean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лотно</a:t>
            </a:r>
            <a:r>
              <a:rPr lang="en-US" sz="2400" kern="0" spc="-38" dirty="0" smtClean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 </a:t>
            </a:r>
            <a:r>
              <a:rPr lang="en-US" sz="2400" kern="0" spc="-38" dirty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сожми губы и </a:t>
            </a:r>
            <a:r>
              <a:rPr lang="en-US" sz="2400" kern="0" spc="-38" dirty="0" err="1" smtClean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зубы</a:t>
            </a:r>
            <a:endParaRPr lang="ru-RU" sz="2400" kern="0" spc="-38" dirty="0" smtClean="0">
              <a:solidFill>
                <a:srgbClr val="272525"/>
              </a:solidFill>
              <a:latin typeface="Times New Roman" panose="02020603050405020304" pitchFamily="18" charset="0"/>
              <a:ea typeface="Source Sans Pro" pitchFamily="34" charset="-122"/>
              <a:cs typeface="Times New Roman" panose="02020603050405020304" pitchFamily="18" charset="0"/>
            </a:endParaRPr>
          </a:p>
          <a:p>
            <a:pPr marL="0" indent="0" algn="l">
              <a:lnSpc>
                <a:spcPts val="3000"/>
              </a:lnSpc>
              <a:buNone/>
            </a:pPr>
            <a:r>
              <a:rPr lang="ru-RU" sz="2400" kern="0" spc="-38" dirty="0" smtClean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2.</a:t>
            </a:r>
            <a:r>
              <a:rPr lang="ru-RU" sz="2400" kern="0" spc="-38" dirty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Ч</a:t>
            </a:r>
            <a:r>
              <a:rPr lang="en-US" sz="2400" kern="0" spc="-38" dirty="0" err="1" smtClean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итай</a:t>
            </a:r>
            <a:r>
              <a:rPr lang="en-US" sz="2400" kern="0" spc="-38" dirty="0" smtClean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 </a:t>
            </a:r>
            <a:r>
              <a:rPr lang="en-US" sz="2400" kern="0" spc="-38" dirty="0" err="1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только</a:t>
            </a:r>
            <a:r>
              <a:rPr lang="en-US" sz="2400" kern="0" spc="-38" dirty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 </a:t>
            </a:r>
            <a:r>
              <a:rPr lang="en-US" sz="2400" kern="0" spc="-38" dirty="0" err="1" smtClean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глазами</a:t>
            </a:r>
            <a:endParaRPr lang="ru-RU" sz="2400" kern="0" spc="-38" dirty="0" smtClean="0">
              <a:solidFill>
                <a:srgbClr val="272525"/>
              </a:solidFill>
              <a:latin typeface="Times New Roman" panose="02020603050405020304" pitchFamily="18" charset="0"/>
              <a:ea typeface="Source Sans Pro" pitchFamily="34" charset="-122"/>
              <a:cs typeface="Times New Roman" panose="02020603050405020304" pitchFamily="18" charset="0"/>
            </a:endParaRPr>
          </a:p>
          <a:p>
            <a:pPr marL="0" indent="0" algn="l">
              <a:lnSpc>
                <a:spcPts val="3000"/>
              </a:lnSpc>
              <a:buNone/>
            </a:pPr>
            <a:r>
              <a:rPr lang="ru-RU" sz="2400" kern="0" spc="-38" dirty="0" smtClean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3.Ч</a:t>
            </a:r>
            <a:r>
              <a:rPr lang="en-US" sz="2400" kern="0" spc="-38" dirty="0" err="1" smtClean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итай</a:t>
            </a:r>
            <a:r>
              <a:rPr lang="en-US" sz="2400" kern="0" spc="-38" dirty="0" smtClean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 </a:t>
            </a:r>
            <a:r>
              <a:rPr lang="en-US" sz="2400" kern="0" spc="-38" dirty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как </a:t>
            </a:r>
            <a:r>
              <a:rPr lang="en-US" sz="2400" kern="0" spc="-38" dirty="0" err="1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можно</a:t>
            </a:r>
            <a:r>
              <a:rPr lang="en-US" sz="2400" kern="0" spc="-38" dirty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 </a:t>
            </a:r>
            <a:r>
              <a:rPr lang="en-US" sz="2400" kern="0" spc="-38" dirty="0" err="1" smtClean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быстрей</a:t>
            </a:r>
            <a:endParaRPr lang="ru-RU" sz="2400" kern="0" spc="-38" dirty="0" smtClean="0">
              <a:solidFill>
                <a:srgbClr val="272525"/>
              </a:solidFill>
              <a:latin typeface="Times New Roman" panose="02020603050405020304" pitchFamily="18" charset="0"/>
              <a:ea typeface="Source Sans Pro" pitchFamily="34" charset="-122"/>
              <a:cs typeface="Times New Roman" panose="02020603050405020304" pitchFamily="18" charset="0"/>
            </a:endParaRPr>
          </a:p>
          <a:p>
            <a:pPr marL="0" indent="0" algn="l">
              <a:lnSpc>
                <a:spcPts val="3000"/>
              </a:lnSpc>
              <a:buNone/>
            </a:pPr>
            <a:r>
              <a:rPr lang="ru-RU" sz="2400" kern="0" spc="-38" dirty="0" smtClean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4.</a:t>
            </a:r>
            <a:r>
              <a:rPr lang="ru-RU" sz="2400" kern="0" spc="-38" dirty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О</a:t>
            </a:r>
            <a:r>
              <a:rPr lang="en-US" sz="2400" kern="0" spc="-38" dirty="0" err="1" smtClean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тветь</a:t>
            </a:r>
            <a:r>
              <a:rPr lang="en-US" sz="2400" kern="0" spc="-38" dirty="0" smtClean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 </a:t>
            </a:r>
            <a:r>
              <a:rPr lang="en-US" sz="2400" kern="0" spc="-38" dirty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на вопросы к тексту.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3"/>
          <p:cNvSpPr/>
          <p:nvPr/>
        </p:nvSpPr>
        <p:spPr>
          <a:xfrm>
            <a:off x="7614761" y="3405068"/>
            <a:ext cx="2816185" cy="3519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600" kern="0" spc="-44" dirty="0">
                <a:solidFill>
                  <a:srgbClr val="000000"/>
                </a:solidFill>
                <a:latin typeface="Times New Roman" panose="02020603050405020304" pitchFamily="18" charset="0"/>
                <a:ea typeface="Source Serif Pro Semi Bold" pitchFamily="34" charset="-122"/>
                <a:cs typeface="Times New Roman" panose="02020603050405020304" pitchFamily="18" charset="0"/>
              </a:rPr>
              <a:t>Чтение-разведка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4"/>
          <p:cNvSpPr/>
          <p:nvPr/>
        </p:nvSpPr>
        <p:spPr>
          <a:xfrm>
            <a:off x="7614761" y="3996333"/>
            <a:ext cx="6185535" cy="191512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400" kern="0" spc="-38" dirty="0" err="1" smtClean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Памятка</a:t>
            </a:r>
            <a:endParaRPr lang="ru-RU" sz="2400" kern="0" spc="-38" dirty="0" smtClean="0">
              <a:solidFill>
                <a:srgbClr val="272525"/>
              </a:solidFill>
              <a:latin typeface="Times New Roman" panose="02020603050405020304" pitchFamily="18" charset="0"/>
              <a:ea typeface="Source Sans Pro" pitchFamily="34" charset="-122"/>
              <a:cs typeface="Times New Roman" panose="02020603050405020304" pitchFamily="18" charset="0"/>
            </a:endParaRPr>
          </a:p>
          <a:p>
            <a:pPr marL="0" indent="0" algn="l">
              <a:lnSpc>
                <a:spcPts val="3000"/>
              </a:lnSpc>
              <a:buNone/>
            </a:pPr>
            <a:r>
              <a:rPr lang="ru-RU" sz="2400" kern="0" spc="-38" dirty="0" smtClean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1.</a:t>
            </a:r>
            <a:r>
              <a:rPr lang="ru-RU" sz="2400" kern="0" spc="-38" dirty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П</a:t>
            </a:r>
            <a:r>
              <a:rPr lang="en-US" sz="2400" kern="0" spc="-38" dirty="0" err="1" smtClean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лотно</a:t>
            </a:r>
            <a:r>
              <a:rPr lang="en-US" sz="2400" kern="0" spc="-38" dirty="0" smtClean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 </a:t>
            </a:r>
            <a:r>
              <a:rPr lang="en-US" sz="2400" kern="0" spc="-38" dirty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сожми губы и </a:t>
            </a:r>
            <a:r>
              <a:rPr lang="en-US" sz="2400" kern="0" spc="-38" dirty="0" err="1" smtClean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зубы</a:t>
            </a:r>
            <a:endParaRPr lang="ru-RU" sz="2400" kern="0" spc="-38" dirty="0" smtClean="0">
              <a:solidFill>
                <a:srgbClr val="272525"/>
              </a:solidFill>
              <a:latin typeface="Times New Roman" panose="02020603050405020304" pitchFamily="18" charset="0"/>
              <a:ea typeface="Source Sans Pro" pitchFamily="34" charset="-122"/>
              <a:cs typeface="Times New Roman" panose="02020603050405020304" pitchFamily="18" charset="0"/>
            </a:endParaRPr>
          </a:p>
          <a:p>
            <a:pPr marL="0" indent="0" algn="l">
              <a:lnSpc>
                <a:spcPts val="3000"/>
              </a:lnSpc>
              <a:buNone/>
            </a:pPr>
            <a:r>
              <a:rPr lang="ru-RU" sz="2400" kern="0" spc="-38" dirty="0" smtClean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2.</a:t>
            </a:r>
            <a:r>
              <a:rPr lang="ru-RU" sz="2400" kern="0" spc="-38" dirty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П</a:t>
            </a:r>
            <a:r>
              <a:rPr lang="en-US" sz="2400" kern="0" spc="-38" dirty="0" err="1" smtClean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оставь</a:t>
            </a:r>
            <a:r>
              <a:rPr lang="en-US" sz="2400" kern="0" spc="-38" dirty="0" smtClean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 </a:t>
            </a:r>
            <a:r>
              <a:rPr lang="en-US" sz="2400" kern="0" spc="-38" dirty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пальцы на начало и </a:t>
            </a:r>
            <a:r>
              <a:rPr lang="en-US" sz="2400" kern="0" spc="-38" dirty="0" err="1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конец</a:t>
            </a:r>
            <a:r>
              <a:rPr lang="en-US" sz="2400" kern="0" spc="-38" dirty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 </a:t>
            </a:r>
            <a:r>
              <a:rPr lang="en-US" sz="2400" kern="0" spc="-38" dirty="0" err="1" smtClean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строки</a:t>
            </a:r>
            <a:endParaRPr lang="ru-RU" sz="2400" kern="0" spc="-38" dirty="0" smtClean="0">
              <a:solidFill>
                <a:srgbClr val="272525"/>
              </a:solidFill>
              <a:latin typeface="Times New Roman" panose="02020603050405020304" pitchFamily="18" charset="0"/>
              <a:ea typeface="Source Sans Pro" pitchFamily="34" charset="-122"/>
              <a:cs typeface="Times New Roman" panose="02020603050405020304" pitchFamily="18" charset="0"/>
            </a:endParaRPr>
          </a:p>
          <a:p>
            <a:pPr marL="0" indent="0" algn="l">
              <a:lnSpc>
                <a:spcPts val="3000"/>
              </a:lnSpc>
              <a:buNone/>
            </a:pPr>
            <a:r>
              <a:rPr lang="ru-RU" sz="2400" kern="0" spc="-38" dirty="0" smtClean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3.П</a:t>
            </a:r>
            <a:r>
              <a:rPr lang="en-US" sz="2400" kern="0" spc="-38" dirty="0" err="1" smtClean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росматривая</a:t>
            </a:r>
            <a:r>
              <a:rPr lang="en-US" sz="2400" kern="0" spc="-38" dirty="0" smtClean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 </a:t>
            </a:r>
            <a:r>
              <a:rPr lang="en-US" sz="2400" kern="0" spc="-38" dirty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текст вертикальным </a:t>
            </a:r>
            <a:r>
              <a:rPr lang="en-US" sz="2400" kern="0" spc="-38" dirty="0" err="1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движением</a:t>
            </a:r>
            <a:r>
              <a:rPr lang="en-US" sz="2400" kern="0" spc="-38" dirty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 </a:t>
            </a:r>
            <a:r>
              <a:rPr lang="en-US" sz="2400" kern="0" spc="-38" dirty="0" err="1" smtClean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глаз</a:t>
            </a:r>
            <a:endParaRPr lang="ru-RU" sz="2400" kern="0" spc="-38" dirty="0" smtClean="0">
              <a:solidFill>
                <a:srgbClr val="272525"/>
              </a:solidFill>
              <a:latin typeface="Times New Roman" panose="02020603050405020304" pitchFamily="18" charset="0"/>
              <a:ea typeface="Source Sans Pro" pitchFamily="34" charset="-122"/>
              <a:cs typeface="Times New Roman" panose="02020603050405020304" pitchFamily="18" charset="0"/>
            </a:endParaRPr>
          </a:p>
          <a:p>
            <a:pPr marL="0" indent="0" algn="l">
              <a:lnSpc>
                <a:spcPts val="3000"/>
              </a:lnSpc>
              <a:buNone/>
            </a:pPr>
            <a:r>
              <a:rPr lang="ru-RU" sz="2400" kern="0" spc="-38" dirty="0" smtClean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4.</a:t>
            </a:r>
            <a:r>
              <a:rPr lang="ru-RU" sz="2400" kern="0" spc="-38" dirty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Н</a:t>
            </a:r>
            <a:r>
              <a:rPr lang="en-US" sz="2400" kern="0" spc="-38" dirty="0" err="1" smtClean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айди</a:t>
            </a:r>
            <a:r>
              <a:rPr lang="en-US" sz="2400" kern="0" spc="-38" dirty="0" smtClean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 </a:t>
            </a:r>
            <a:r>
              <a:rPr lang="en-US" sz="2400" kern="0" spc="-38" dirty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ответы на вопросы</a:t>
            </a:r>
            <a:r>
              <a:rPr lang="en-US" sz="1850" kern="0" spc="-38" dirty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.</a:t>
            </a:r>
            <a:endParaRPr lang="en-US" sz="18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837724" y="1164669"/>
            <a:ext cx="7468553" cy="1408033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kern="0" spc="-89" dirty="0">
                <a:solidFill>
                  <a:srgbClr val="000000"/>
                </a:solidFill>
                <a:latin typeface="Times New Roman" panose="02020603050405020304" pitchFamily="18" charset="0"/>
                <a:ea typeface="Source Serif Pro Semi Bold" pitchFamily="34" charset="-122"/>
                <a:cs typeface="Times New Roman" panose="02020603050405020304" pitchFamily="18" charset="0"/>
              </a:rPr>
              <a:t>Оценочная деятельность ученика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hape 1"/>
          <p:cNvSpPr/>
          <p:nvPr/>
        </p:nvSpPr>
        <p:spPr>
          <a:xfrm>
            <a:off x="837724" y="2931676"/>
            <a:ext cx="3614618" cy="2138482"/>
          </a:xfrm>
          <a:prstGeom prst="roundRect">
            <a:avLst>
              <a:gd name="adj" fmla="val 4701"/>
            </a:avLst>
          </a:prstGeom>
          <a:solidFill>
            <a:schemeClr val="accent1"/>
          </a:solidFill>
          <a:ln w="7620">
            <a:solidFill>
              <a:srgbClr val="D6BADD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1084659" y="3178612"/>
            <a:ext cx="2816185" cy="3519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600" kern="0" spc="-44" dirty="0">
                <a:solidFill>
                  <a:srgbClr val="272525"/>
                </a:solidFill>
                <a:latin typeface="Times New Roman" panose="02020603050405020304" pitchFamily="18" charset="0"/>
                <a:ea typeface="Source Serif Pro Semi Bold" pitchFamily="34" charset="-122"/>
                <a:cs typeface="Times New Roman" panose="02020603050405020304" pitchFamily="18" charset="0"/>
              </a:rPr>
              <a:t>Самооценка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3"/>
          <p:cNvSpPr/>
          <p:nvPr/>
        </p:nvSpPr>
        <p:spPr>
          <a:xfrm>
            <a:off x="1084659" y="3674150"/>
            <a:ext cx="3120747" cy="1149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400" kern="0" spc="-38" dirty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Ученик самостоятельно оценивает свои знания и умения.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Shape 4"/>
          <p:cNvSpPr/>
          <p:nvPr/>
        </p:nvSpPr>
        <p:spPr>
          <a:xfrm>
            <a:off x="4691658" y="2931676"/>
            <a:ext cx="3614618" cy="2138482"/>
          </a:xfrm>
          <a:prstGeom prst="roundRect">
            <a:avLst>
              <a:gd name="adj" fmla="val 4701"/>
            </a:avLst>
          </a:prstGeom>
          <a:solidFill>
            <a:schemeClr val="accent1"/>
          </a:solidFill>
          <a:ln w="7620">
            <a:solidFill>
              <a:srgbClr val="D6BADD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4938593" y="3178612"/>
            <a:ext cx="2816185" cy="3519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600" kern="0" spc="-44" dirty="0">
                <a:solidFill>
                  <a:srgbClr val="272525"/>
                </a:solidFill>
                <a:latin typeface="Times New Roman" panose="02020603050405020304" pitchFamily="18" charset="0"/>
                <a:ea typeface="Source Serif Pro Semi Bold" pitchFamily="34" charset="-122"/>
                <a:cs typeface="Times New Roman" panose="02020603050405020304" pitchFamily="18" charset="0"/>
              </a:rPr>
              <a:t>Взаимооценка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6"/>
          <p:cNvSpPr/>
          <p:nvPr/>
        </p:nvSpPr>
        <p:spPr>
          <a:xfrm>
            <a:off x="4938593" y="3674150"/>
            <a:ext cx="3120747" cy="76604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400" kern="0" spc="-38" dirty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Оценка, осуществляемая при работе в паре.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Shape 7"/>
          <p:cNvSpPr/>
          <p:nvPr/>
        </p:nvSpPr>
        <p:spPr>
          <a:xfrm>
            <a:off x="837724" y="5309473"/>
            <a:ext cx="7468553" cy="1755458"/>
          </a:xfrm>
          <a:prstGeom prst="roundRect">
            <a:avLst>
              <a:gd name="adj" fmla="val 5727"/>
            </a:avLst>
          </a:prstGeom>
          <a:solidFill>
            <a:schemeClr val="accent1"/>
          </a:solidFill>
          <a:ln w="7620">
            <a:solidFill>
              <a:srgbClr val="D6BADD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1084659" y="5556409"/>
            <a:ext cx="3277076" cy="3519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600" kern="0" spc="-44" dirty="0">
                <a:solidFill>
                  <a:srgbClr val="272525"/>
                </a:solidFill>
                <a:latin typeface="Times New Roman" panose="02020603050405020304" pitchFamily="18" charset="0"/>
                <a:ea typeface="Source Serif Pro Semi Bold" pitchFamily="34" charset="-122"/>
                <a:cs typeface="Times New Roman" panose="02020603050405020304" pitchFamily="18" charset="0"/>
              </a:rPr>
              <a:t>Прогностическая оценка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 9"/>
          <p:cNvSpPr/>
          <p:nvPr/>
        </p:nvSpPr>
        <p:spPr>
          <a:xfrm>
            <a:off x="1084659" y="5920452"/>
            <a:ext cx="6974681" cy="76604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400" kern="0" spc="-38" dirty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Оценка своих знаний и умений перед выполнением задания: Как я справлюсь? (Л-легко, Т – трудно, ? – сомневаюсь).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521494" y="847213"/>
            <a:ext cx="8775859" cy="7040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Положительные моменты в организации учебного процесса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 6"/>
          <p:cNvSpPr/>
          <p:nvPr/>
        </p:nvSpPr>
        <p:spPr>
          <a:xfrm>
            <a:off x="521494" y="2115134"/>
            <a:ext cx="8459629" cy="76604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« по инструкции» более удобна и доступна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 10"/>
          <p:cNvSpPr/>
          <p:nvPr/>
        </p:nvSpPr>
        <p:spPr>
          <a:xfrm>
            <a:off x="521494" y="2946529"/>
            <a:ext cx="9297353" cy="76604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ru-RU" sz="2800" kern="0" spc="-38" dirty="0" smtClean="0">
                <a:solidFill>
                  <a:srgbClr val="272525"/>
                </a:solidFill>
                <a:latin typeface="Times New Roman" panose="02020603050405020304" pitchFamily="18" charset="0"/>
                <a:ea typeface="Source Sans Pro" pitchFamily="34" charset="-122"/>
                <a:cs typeface="Times New Roman" panose="02020603050405020304" pitchFamily="18" charset="0"/>
              </a:rPr>
              <a:t>Каждый может работать в индивидуальном темпе</a:t>
            </a:r>
            <a:endParaRPr lang="ru-RU" sz="2800" kern="0" spc="-38" dirty="0" smtClean="0">
              <a:solidFill>
                <a:srgbClr val="272525"/>
              </a:solidFill>
              <a:latin typeface="Times New Roman" panose="02020603050405020304" pitchFamily="18" charset="0"/>
              <a:ea typeface="Source Sans Pro" pitchFamily="34" charset="-122"/>
              <a:cs typeface="Times New Roman" panose="02020603050405020304" pitchFamily="18" charset="0"/>
            </a:endParaRPr>
          </a:p>
          <a:p>
            <a:pPr marL="0" indent="0" algn="l">
              <a:lnSpc>
                <a:spcPts val="3000"/>
              </a:lnSpc>
              <a:buNone/>
            </a:pPr>
            <a:endParaRPr lang="ru-RU" sz="2800" kern="0" spc="-38" dirty="0" smtClean="0">
              <a:solidFill>
                <a:srgbClr val="272525"/>
              </a:solidFill>
              <a:latin typeface="Times New Roman" panose="02020603050405020304" pitchFamily="18" charset="0"/>
              <a:ea typeface="Source Sans Pro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38331" y="3683751"/>
            <a:ext cx="64102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выбора объема заданий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8331" y="4478626"/>
            <a:ext cx="100794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освобождается от чисто информационной функции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8331" y="5273501"/>
            <a:ext cx="128121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Создаются условия для адаптивного развивающего образовательного пространства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8331" y="6068376"/>
            <a:ext cx="74308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Формируется критическое мышление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0</TotalTime>
  <Words>2785</Words>
  <Application>WPS Presentation</Application>
  <PresentationFormat>Произвольный</PresentationFormat>
  <Paragraphs>153</Paragraphs>
  <Slides>10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Arial</vt:lpstr>
      <vt:lpstr>SimSun</vt:lpstr>
      <vt:lpstr>Wingdings</vt:lpstr>
      <vt:lpstr>Wingdings 3</vt:lpstr>
      <vt:lpstr>Arial</vt:lpstr>
      <vt:lpstr>Times New Roman</vt:lpstr>
      <vt:lpstr>Source Serif Pro Semi Bold</vt:lpstr>
      <vt:lpstr>Source Sans Pro</vt:lpstr>
      <vt:lpstr>Helvetica</vt:lpstr>
      <vt:lpstr>Microsoft YaHei</vt:lpstr>
      <vt:lpstr>Arial Unicode MS</vt:lpstr>
      <vt:lpstr>Trebuchet MS</vt:lpstr>
      <vt:lpstr>Calibri</vt:lpstr>
      <vt:lpstr>Аспект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PptxGenJS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creator>PptxGenJS</dc:creator>
  <dc:subject>PptxGenJS Presentation</dc:subject>
  <cp:lastModifiedBy>Dom</cp:lastModifiedBy>
  <cp:revision>22</cp:revision>
  <dcterms:created xsi:type="dcterms:W3CDTF">2025-03-24T17:22:00Z</dcterms:created>
  <dcterms:modified xsi:type="dcterms:W3CDTF">2025-03-31T07:17:31Z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71B6272DA8704C25BE377D719989A61A_13</vt:lpwstr>
  </property>
  <property fmtid="{D5CDD505-2E9C-101B-9397-08002B2CF9AE}" pid="3" name="KSOProductBuildVer">
    <vt:lpwstr>1049-12.2.0.20326</vt:lpwstr>
  </property>
</Properties>
</file>